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ontserrat Extra-Bold" charset="1" panose="00000900000000000000"/>
      <p:regular r:id="rId10"/>
    </p:embeddedFont>
    <p:embeddedFont>
      <p:font typeface="Montserrat Extra-Bold Bold" charset="1" panose="00000A00000000000000"/>
      <p:regular r:id="rId11"/>
    </p:embeddedFont>
    <p:embeddedFont>
      <p:font typeface="Montserrat Extra-Bold Italics" charset="1" panose="00000900000000000000"/>
      <p:regular r:id="rId12"/>
    </p:embeddedFont>
    <p:embeddedFont>
      <p:font typeface="Montserrat Extra-Bold Bold Italics" charset="1" panose="00000A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Antonio Bold" charset="1" panose="02000803000000000000"/>
      <p:regular r:id="rId18"/>
    </p:embeddedFont>
    <p:embeddedFont>
      <p:font typeface="Antonio Bold Bold" charset="1" panose="02000803000000000000"/>
      <p:regular r:id="rId19"/>
    </p:embeddedFont>
    <p:embeddedFont>
      <p:font typeface="Antonio Bold Italics" charset="1" panose="02000803000000000000"/>
      <p:regular r:id="rId20"/>
    </p:embeddedFont>
    <p:embeddedFont>
      <p:font typeface="Antonio Bold Bold Italics" charset="1" panose="02000803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5400000">
            <a:off x="11507039" y="6450327"/>
            <a:ext cx="1841446" cy="5220594"/>
          </a:xfrm>
          <a:prstGeom prst="rect">
            <a:avLst/>
          </a:prstGeom>
        </p:spPr>
      </p:pic>
      <p:pic>
        <p:nvPicPr>
          <p:cNvPr name="Picture 3" id="3"/>
          <p:cNvPicPr>
            <a:picLocks noChangeAspect="true"/>
          </p:cNvPicPr>
          <p:nvPr/>
        </p:nvPicPr>
        <p:blipFill>
          <a:blip r:embed="rId3"/>
          <a:srcRect l="7033" t="0" r="7033" b="0"/>
          <a:stretch>
            <a:fillRect/>
          </a:stretch>
        </p:blipFill>
        <p:spPr>
          <a:xfrm flipH="false" flipV="false" rot="0">
            <a:off x="95250" y="24981"/>
            <a:ext cx="6246835" cy="10262019"/>
          </a:xfrm>
          <a:prstGeom prst="rect">
            <a:avLst/>
          </a:prstGeom>
        </p:spPr>
      </p:pic>
      <p:sp>
        <p:nvSpPr>
          <p:cNvPr name="TextBox 4" id="4"/>
          <p:cNvSpPr txBox="true"/>
          <p:nvPr/>
        </p:nvSpPr>
        <p:spPr>
          <a:xfrm rot="0">
            <a:off x="7884381" y="826277"/>
            <a:ext cx="9086762" cy="5999809"/>
          </a:xfrm>
          <a:prstGeom prst="rect">
            <a:avLst/>
          </a:prstGeom>
        </p:spPr>
        <p:txBody>
          <a:bodyPr anchor="t" rtlCol="false" tIns="0" lIns="0" bIns="0" rIns="0">
            <a:spAutoFit/>
          </a:bodyPr>
          <a:lstStyle/>
          <a:p>
            <a:pPr>
              <a:lnSpc>
                <a:spcPts val="7837"/>
              </a:lnSpc>
            </a:pPr>
            <a:r>
              <a:rPr lang="en-US" sz="7837">
                <a:solidFill>
                  <a:srgbClr val="CE2525"/>
                </a:solidFill>
                <a:latin typeface="Montserrat Extra-Bold Italics"/>
              </a:rPr>
              <a:t>THE PHENOMENAL MICHAEL JORDAN: A CAREER IN NUMBERS</a:t>
            </a:r>
          </a:p>
        </p:txBody>
      </p:sp>
      <p:sp>
        <p:nvSpPr>
          <p:cNvPr name="TextBox 5" id="5"/>
          <p:cNvSpPr txBox="true"/>
          <p:nvPr/>
        </p:nvSpPr>
        <p:spPr>
          <a:xfrm rot="0">
            <a:off x="7884381" y="7159461"/>
            <a:ext cx="7047072" cy="580390"/>
          </a:xfrm>
          <a:prstGeom prst="rect">
            <a:avLst/>
          </a:prstGeom>
        </p:spPr>
        <p:txBody>
          <a:bodyPr anchor="t" rtlCol="false" tIns="0" lIns="0" bIns="0" rIns="0">
            <a:spAutoFit/>
          </a:bodyPr>
          <a:lstStyle/>
          <a:p>
            <a:pPr algn="ctr">
              <a:lnSpc>
                <a:spcPts val="4759"/>
              </a:lnSpc>
            </a:pPr>
            <a:r>
              <a:rPr lang="en-US" sz="3399">
                <a:solidFill>
                  <a:srgbClr val="F5EDDC"/>
                </a:solidFill>
                <a:latin typeface="Montserrat Extra-Bold Italics"/>
              </a:rPr>
              <a:t>Team Name: 602161-U996LKA2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5625"/>
          <a:stretch>
            <a:fillRect/>
          </a:stretch>
        </p:blipFill>
        <p:spPr>
          <a:xfrm>
            <a:off x="0" y="0"/>
            <a:ext cx="18288000" cy="10287000"/>
          </a:xfrm>
          <a:prstGeom prst="rect">
            <a:avLst/>
          </a:prstGeom>
        </p:spPr>
      </p:pic>
      <p:sp>
        <p:nvSpPr>
          <p:cNvPr name="TextBox 3" id="3"/>
          <p:cNvSpPr txBox="true"/>
          <p:nvPr/>
        </p:nvSpPr>
        <p:spPr>
          <a:xfrm rot="0">
            <a:off x="784468" y="2665209"/>
            <a:ext cx="8044019" cy="5170169"/>
          </a:xfrm>
          <a:prstGeom prst="rect">
            <a:avLst/>
          </a:prstGeom>
        </p:spPr>
        <p:txBody>
          <a:bodyPr anchor="t" rtlCol="false" tIns="0" lIns="0" bIns="0" rIns="0">
            <a:spAutoFit/>
          </a:bodyPr>
          <a:lstStyle/>
          <a:p>
            <a:pPr>
              <a:lnSpc>
                <a:spcPts val="5880"/>
              </a:lnSpc>
            </a:pPr>
            <a:r>
              <a:rPr lang="en-US" sz="4200">
                <a:solidFill>
                  <a:srgbClr val="C73023"/>
                </a:solidFill>
                <a:latin typeface="Antonio Bold Bold"/>
              </a:rPr>
              <a:t>MICHAEL JORDAN: A CAREER OVERVIEW</a:t>
            </a:r>
          </a:p>
          <a:p>
            <a:pPr>
              <a:lnSpc>
                <a:spcPts val="5880"/>
              </a:lnSpc>
            </a:pPr>
            <a:r>
              <a:rPr lang="en-US" sz="4200">
                <a:solidFill>
                  <a:srgbClr val="C73023"/>
                </a:solidFill>
                <a:latin typeface="Antonio Bold Bold"/>
              </a:rPr>
              <a:t>Michael Jordan's Impact on the Game</a:t>
            </a:r>
          </a:p>
          <a:p>
            <a:pPr>
              <a:lnSpc>
                <a:spcPts val="5880"/>
              </a:lnSpc>
            </a:pPr>
            <a:r>
              <a:rPr lang="en-US" sz="4200">
                <a:solidFill>
                  <a:srgbClr val="C73023"/>
                </a:solidFill>
                <a:latin typeface="Antonio Bold Bold"/>
              </a:rPr>
              <a:t>Michael Jordan's Legacy</a:t>
            </a:r>
          </a:p>
          <a:p>
            <a:pPr>
              <a:lnSpc>
                <a:spcPts val="5880"/>
              </a:lnSpc>
            </a:pPr>
            <a:r>
              <a:rPr lang="en-US" sz="4200">
                <a:solidFill>
                  <a:srgbClr val="C73023"/>
                </a:solidFill>
                <a:latin typeface="Antonio Bold Bold"/>
              </a:rPr>
              <a:t>Michael Jordan's Records and Accomplishments</a:t>
            </a:r>
          </a:p>
          <a:p>
            <a:pPr>
              <a:lnSpc>
                <a:spcPts val="5880"/>
              </a:lnSpc>
            </a:pPr>
            <a:r>
              <a:rPr lang="en-US" sz="4200">
                <a:solidFill>
                  <a:srgbClr val="C73023"/>
                </a:solidFill>
                <a:latin typeface="Antonio Bold Bold"/>
              </a:rPr>
              <a:t>Michael Jordan's Opponents</a:t>
            </a:r>
          </a:p>
          <a:p>
            <a:pPr>
              <a:lnSpc>
                <a:spcPts val="5880"/>
              </a:lnSpc>
            </a:pPr>
            <a:r>
              <a:rPr lang="en-US" sz="4200">
                <a:solidFill>
                  <a:srgbClr val="C73023"/>
                </a:solidFill>
                <a:latin typeface="Antonio Bold Bold"/>
              </a:rPr>
              <a:t>Michael Jordan: A True Legend</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sp>
        <p:nvSpPr>
          <p:cNvPr name="AutoShape 2" id="2"/>
          <p:cNvSpPr/>
          <p:nvPr/>
        </p:nvSpPr>
        <p:spPr>
          <a:xfrm rot="0">
            <a:off x="0" y="7212356"/>
            <a:ext cx="7334051" cy="3074644"/>
          </a:xfrm>
          <a:prstGeom prst="rect">
            <a:avLst/>
          </a:prstGeom>
          <a:solidFill>
            <a:srgbClr val="000000"/>
          </a:solidFill>
        </p:spPr>
      </p:sp>
      <p:sp>
        <p:nvSpPr>
          <p:cNvPr name="AutoShape 3" id="3"/>
          <p:cNvSpPr/>
          <p:nvPr/>
        </p:nvSpPr>
        <p:spPr>
          <a:xfrm rot="0">
            <a:off x="2142019" y="1650692"/>
            <a:ext cx="6428468" cy="6668140"/>
          </a:xfrm>
          <a:prstGeom prst="rect">
            <a:avLst/>
          </a:prstGeom>
          <a:solidFill>
            <a:srgbClr val="FF9B2C"/>
          </a:solidFill>
        </p:spPr>
      </p:sp>
      <p:pic>
        <p:nvPicPr>
          <p:cNvPr name="Picture 4" id="4"/>
          <p:cNvPicPr>
            <a:picLocks noChangeAspect="true"/>
          </p:cNvPicPr>
          <p:nvPr/>
        </p:nvPicPr>
        <p:blipFill>
          <a:blip r:embed="rId2"/>
          <a:srcRect l="0" t="0" r="0" b="0"/>
          <a:stretch>
            <a:fillRect/>
          </a:stretch>
        </p:blipFill>
        <p:spPr>
          <a:xfrm flipH="false" flipV="false" rot="0">
            <a:off x="1987717" y="0"/>
            <a:ext cx="7031940" cy="8318831"/>
          </a:xfrm>
          <a:prstGeom prst="rect">
            <a:avLst/>
          </a:prstGeom>
        </p:spPr>
      </p:pic>
      <p:sp>
        <p:nvSpPr>
          <p:cNvPr name="TextBox 5" id="5"/>
          <p:cNvSpPr txBox="true"/>
          <p:nvPr/>
        </p:nvSpPr>
        <p:spPr>
          <a:xfrm rot="0">
            <a:off x="9444418" y="904875"/>
            <a:ext cx="6641275" cy="2105025"/>
          </a:xfrm>
          <a:prstGeom prst="rect">
            <a:avLst/>
          </a:prstGeom>
        </p:spPr>
        <p:txBody>
          <a:bodyPr anchor="t" rtlCol="false" tIns="0" lIns="0" bIns="0" rIns="0">
            <a:spAutoFit/>
          </a:bodyPr>
          <a:lstStyle/>
          <a:p>
            <a:pPr>
              <a:lnSpc>
                <a:spcPts val="8400"/>
              </a:lnSpc>
            </a:pPr>
            <a:r>
              <a:rPr lang="en-US" sz="6000">
                <a:solidFill>
                  <a:srgbClr val="000000"/>
                </a:solidFill>
                <a:latin typeface="Antonio Bold"/>
              </a:rPr>
              <a:t>MICHAEL JORDAN'S</a:t>
            </a:r>
            <a:r>
              <a:rPr lang="en-US" sz="6000">
                <a:solidFill>
                  <a:srgbClr val="FF9B2C"/>
                </a:solidFill>
                <a:latin typeface="Antonio Bold"/>
              </a:rPr>
              <a:t> CAREER OVERVIEW</a:t>
            </a:r>
          </a:p>
        </p:txBody>
      </p:sp>
      <p:sp>
        <p:nvSpPr>
          <p:cNvPr name="TextBox 6" id="6"/>
          <p:cNvSpPr txBox="true"/>
          <p:nvPr/>
        </p:nvSpPr>
        <p:spPr>
          <a:xfrm rot="0">
            <a:off x="2142019" y="8734425"/>
            <a:ext cx="3830759" cy="523875"/>
          </a:xfrm>
          <a:prstGeom prst="rect">
            <a:avLst/>
          </a:prstGeom>
        </p:spPr>
        <p:txBody>
          <a:bodyPr anchor="t" rtlCol="false" tIns="0" lIns="0" bIns="0" rIns="0">
            <a:spAutoFit/>
          </a:bodyPr>
          <a:lstStyle/>
          <a:p>
            <a:pPr>
              <a:lnSpc>
                <a:spcPts val="4200"/>
              </a:lnSpc>
            </a:pPr>
            <a:r>
              <a:rPr lang="en-US" sz="3000">
                <a:solidFill>
                  <a:srgbClr val="FFFFFF"/>
                </a:solidFill>
                <a:latin typeface="Antonio Bold"/>
              </a:rPr>
              <a:t>MICHEAL JORDAN</a:t>
            </a:r>
          </a:p>
        </p:txBody>
      </p:sp>
      <p:sp>
        <p:nvSpPr>
          <p:cNvPr name="TextBox 7" id="7"/>
          <p:cNvSpPr txBox="true"/>
          <p:nvPr/>
        </p:nvSpPr>
        <p:spPr>
          <a:xfrm rot="0">
            <a:off x="9444418" y="3377596"/>
            <a:ext cx="7506414" cy="5590114"/>
          </a:xfrm>
          <a:prstGeom prst="rect">
            <a:avLst/>
          </a:prstGeom>
        </p:spPr>
        <p:txBody>
          <a:bodyPr anchor="t" rtlCol="false" tIns="0" lIns="0" bIns="0" rIns="0">
            <a:spAutoFit/>
          </a:bodyPr>
          <a:lstStyle/>
          <a:p>
            <a:pPr>
              <a:lnSpc>
                <a:spcPts val="3208"/>
              </a:lnSpc>
            </a:pPr>
            <a:r>
              <a:rPr lang="en-US" sz="2291">
                <a:solidFill>
                  <a:srgbClr val="000000"/>
                </a:solidFill>
                <a:latin typeface="Canva Sans"/>
              </a:rPr>
              <a:t>Michael Jordan is one of the most iconic athletes of all time. His career spanned from 1984 to 2003, during which he achieved numerous accolades, including six NBA championships, five MVP awards, and 14 All-Star appearances. His career statistics are impressive, with an average of 30.1 points, 6.2 rebounds, and 5.3 assists per game.</a:t>
            </a:r>
          </a:p>
          <a:p>
            <a:pPr>
              <a:lnSpc>
                <a:spcPts val="3208"/>
              </a:lnSpc>
            </a:pPr>
            <a:r>
              <a:rPr lang="en-US" sz="2291">
                <a:solidFill>
                  <a:srgbClr val="000000"/>
                </a:solidFill>
                <a:latin typeface="Canva Sans"/>
              </a:rPr>
              <a:t>Jordan was a talented defender as well, averaging 2.3 blocks and 1.7 steals per game. His field goal percentage was an impressive 49.7%, and he made 33.4% of his three-point shots. Jordan was also a reliable free throw shooter, making 84.5% of his attempts from the charity stripe.</a:t>
            </a:r>
          </a:p>
          <a:p>
            <a:pPr>
              <a:lnSpc>
                <a:spcPts val="3208"/>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6132317" y="524891"/>
            <a:ext cx="11544469" cy="9237217"/>
          </a:xfrm>
          <a:prstGeom prst="rect">
            <a:avLst/>
          </a:prstGeom>
        </p:spPr>
      </p:pic>
      <p:sp>
        <p:nvSpPr>
          <p:cNvPr name="TextBox 3" id="3"/>
          <p:cNvSpPr txBox="true"/>
          <p:nvPr/>
        </p:nvSpPr>
        <p:spPr>
          <a:xfrm rot="0">
            <a:off x="688007" y="2962275"/>
            <a:ext cx="5444310" cy="4238625"/>
          </a:xfrm>
          <a:prstGeom prst="rect">
            <a:avLst/>
          </a:prstGeom>
        </p:spPr>
        <p:txBody>
          <a:bodyPr anchor="t" rtlCol="false" tIns="0" lIns="0" bIns="0" rIns="0">
            <a:spAutoFit/>
          </a:bodyPr>
          <a:lstStyle/>
          <a:p>
            <a:pPr>
              <a:lnSpc>
                <a:spcPts val="8400"/>
              </a:lnSpc>
            </a:pPr>
            <a:r>
              <a:rPr lang="en-US" sz="6000">
                <a:solidFill>
                  <a:srgbClr val="FF9B2C"/>
                </a:solidFill>
                <a:latin typeface="Antonio Bold Bold"/>
              </a:rPr>
              <a:t>FROM ROOKIE TO CHAMPION: JORDAN'S CAREER AT A GLANCE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993" r="783" b="347"/>
          <a:stretch>
            <a:fillRect/>
          </a:stretch>
        </p:blipFill>
        <p:spPr>
          <a:xfrm flipH="false" flipV="false" rot="0">
            <a:off x="5477534" y="0"/>
            <a:ext cx="12929099" cy="10287000"/>
          </a:xfrm>
          <a:prstGeom prst="rect">
            <a:avLst/>
          </a:prstGeom>
        </p:spPr>
      </p:pic>
      <p:sp>
        <p:nvSpPr>
          <p:cNvPr name="TextBox 3" id="3"/>
          <p:cNvSpPr txBox="true"/>
          <p:nvPr/>
        </p:nvSpPr>
        <p:spPr>
          <a:xfrm rot="0">
            <a:off x="510690" y="1110824"/>
            <a:ext cx="4767463" cy="4238625"/>
          </a:xfrm>
          <a:prstGeom prst="rect">
            <a:avLst/>
          </a:prstGeom>
        </p:spPr>
        <p:txBody>
          <a:bodyPr anchor="t" rtlCol="false" tIns="0" lIns="0" bIns="0" rIns="0">
            <a:spAutoFit/>
          </a:bodyPr>
          <a:lstStyle/>
          <a:p>
            <a:pPr>
              <a:lnSpc>
                <a:spcPts val="8400"/>
              </a:lnSpc>
            </a:pPr>
            <a:r>
              <a:rPr lang="en-US" sz="6000">
                <a:solidFill>
                  <a:srgbClr val="000000"/>
                </a:solidFill>
                <a:latin typeface="Antonio Bold"/>
              </a:rPr>
              <a:t>MICHAEL JORDAN'S </a:t>
            </a:r>
            <a:r>
              <a:rPr lang="en-US" sz="6000">
                <a:solidFill>
                  <a:srgbClr val="FF9B2C"/>
                </a:solidFill>
                <a:latin typeface="Antonio Bold"/>
              </a:rPr>
              <a:t> IMPACT ON THE GAME</a:t>
            </a:r>
          </a:p>
        </p:txBody>
      </p:sp>
      <p:sp>
        <p:nvSpPr>
          <p:cNvPr name="TextBox 4" id="4"/>
          <p:cNvSpPr txBox="true"/>
          <p:nvPr/>
        </p:nvSpPr>
        <p:spPr>
          <a:xfrm rot="0">
            <a:off x="510690" y="5644769"/>
            <a:ext cx="4767463" cy="3259865"/>
          </a:xfrm>
          <a:prstGeom prst="rect">
            <a:avLst/>
          </a:prstGeom>
        </p:spPr>
        <p:txBody>
          <a:bodyPr anchor="t" rtlCol="false" tIns="0" lIns="0" bIns="0" rIns="0">
            <a:spAutoFit/>
          </a:bodyPr>
          <a:lstStyle/>
          <a:p>
            <a:pPr>
              <a:lnSpc>
                <a:spcPts val="2860"/>
              </a:lnSpc>
            </a:pPr>
            <a:r>
              <a:rPr lang="en-US" sz="2043">
                <a:solidFill>
                  <a:srgbClr val="000000"/>
                </a:solidFill>
                <a:latin typeface="Canva Sans"/>
              </a:rPr>
              <a:t>Michael Jordan's influence on basketball is unquestionable. He revolutionized the sport with his athleticism, competitiveness, and mental strategy. He also had a significant impact off the court, becoming a marketing icon and contributing to the global popularity of the NBA and basketball as a whole.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sp>
        <p:nvSpPr>
          <p:cNvPr name="TextBox 2" id="2"/>
          <p:cNvSpPr txBox="true"/>
          <p:nvPr/>
        </p:nvSpPr>
        <p:spPr>
          <a:xfrm rot="0">
            <a:off x="7799575" y="1090608"/>
            <a:ext cx="10117585" cy="1837055"/>
          </a:xfrm>
          <a:prstGeom prst="rect">
            <a:avLst/>
          </a:prstGeom>
        </p:spPr>
        <p:txBody>
          <a:bodyPr anchor="t" rtlCol="false" tIns="0" lIns="0" bIns="0" rIns="0">
            <a:spAutoFit/>
          </a:bodyPr>
          <a:lstStyle/>
          <a:p>
            <a:pPr algn="ctr">
              <a:lnSpc>
                <a:spcPts val="7420"/>
              </a:lnSpc>
            </a:pPr>
            <a:r>
              <a:rPr lang="en-US" sz="5300">
                <a:solidFill>
                  <a:srgbClr val="000000"/>
                </a:solidFill>
                <a:latin typeface="Antonio Bold"/>
              </a:rPr>
              <a:t>MICHAEL JORDAN'S </a:t>
            </a:r>
            <a:r>
              <a:rPr lang="en-US" sz="5300">
                <a:solidFill>
                  <a:srgbClr val="FF9B2C"/>
                </a:solidFill>
                <a:latin typeface="Antonio Bold"/>
              </a:rPr>
              <a:t> </a:t>
            </a:r>
          </a:p>
          <a:p>
            <a:pPr algn="ctr">
              <a:lnSpc>
                <a:spcPts val="7420"/>
              </a:lnSpc>
            </a:pPr>
            <a:r>
              <a:rPr lang="en-US" sz="5300">
                <a:solidFill>
                  <a:srgbClr val="FF9B2C"/>
                </a:solidFill>
                <a:latin typeface="Antonio Bold"/>
              </a:rPr>
              <a:t>RECORDS &amp; ACCOMPLISHMENTS</a:t>
            </a:r>
          </a:p>
        </p:txBody>
      </p:sp>
      <p:sp>
        <p:nvSpPr>
          <p:cNvPr name="AutoShape 3" id="3"/>
          <p:cNvSpPr/>
          <p:nvPr/>
        </p:nvSpPr>
        <p:spPr>
          <a:xfrm rot="0">
            <a:off x="0" y="7212356"/>
            <a:ext cx="7334051" cy="3074644"/>
          </a:xfrm>
          <a:prstGeom prst="rect">
            <a:avLst/>
          </a:prstGeom>
          <a:solidFill>
            <a:srgbClr val="000000"/>
          </a:solidFill>
        </p:spPr>
      </p:sp>
      <p:sp>
        <p:nvSpPr>
          <p:cNvPr name="AutoShape 4" id="4"/>
          <p:cNvSpPr/>
          <p:nvPr/>
        </p:nvSpPr>
        <p:spPr>
          <a:xfrm rot="0">
            <a:off x="2142019" y="1650692"/>
            <a:ext cx="6428468" cy="6668140"/>
          </a:xfrm>
          <a:prstGeom prst="rect">
            <a:avLst/>
          </a:prstGeom>
          <a:solidFill>
            <a:srgbClr val="FF9B2C"/>
          </a:solidFill>
        </p:spPr>
      </p:sp>
      <p:pic>
        <p:nvPicPr>
          <p:cNvPr name="Picture 5" id="5"/>
          <p:cNvPicPr>
            <a:picLocks noChangeAspect="true"/>
          </p:cNvPicPr>
          <p:nvPr/>
        </p:nvPicPr>
        <p:blipFill>
          <a:blip r:embed="rId2"/>
          <a:srcRect l="17695" t="0" r="17695" b="0"/>
          <a:stretch>
            <a:fillRect/>
          </a:stretch>
        </p:blipFill>
        <p:spPr>
          <a:xfrm flipH="false" flipV="false" rot="0">
            <a:off x="1044345" y="803299"/>
            <a:ext cx="8623818" cy="7515532"/>
          </a:xfrm>
          <a:prstGeom prst="rect">
            <a:avLst/>
          </a:prstGeom>
        </p:spPr>
      </p:pic>
      <p:sp>
        <p:nvSpPr>
          <p:cNvPr name="TextBox 6" id="6"/>
          <p:cNvSpPr txBox="true"/>
          <p:nvPr/>
        </p:nvSpPr>
        <p:spPr>
          <a:xfrm rot="0">
            <a:off x="2142019" y="8734425"/>
            <a:ext cx="3830759" cy="523875"/>
          </a:xfrm>
          <a:prstGeom prst="rect">
            <a:avLst/>
          </a:prstGeom>
        </p:spPr>
        <p:txBody>
          <a:bodyPr anchor="t" rtlCol="false" tIns="0" lIns="0" bIns="0" rIns="0">
            <a:spAutoFit/>
          </a:bodyPr>
          <a:lstStyle/>
          <a:p>
            <a:pPr>
              <a:lnSpc>
                <a:spcPts val="4200"/>
              </a:lnSpc>
            </a:pPr>
            <a:r>
              <a:rPr lang="en-US" sz="3000">
                <a:solidFill>
                  <a:srgbClr val="FFFFFF"/>
                </a:solidFill>
                <a:latin typeface="Antonio Bold"/>
              </a:rPr>
              <a:t>MICHEAL JORDAN</a:t>
            </a:r>
          </a:p>
        </p:txBody>
      </p:sp>
      <p:sp>
        <p:nvSpPr>
          <p:cNvPr name="TextBox 7" id="7"/>
          <p:cNvSpPr txBox="true"/>
          <p:nvPr/>
        </p:nvSpPr>
        <p:spPr>
          <a:xfrm rot="0">
            <a:off x="9444418" y="3377596"/>
            <a:ext cx="7506414" cy="5590114"/>
          </a:xfrm>
          <a:prstGeom prst="rect">
            <a:avLst/>
          </a:prstGeom>
        </p:spPr>
        <p:txBody>
          <a:bodyPr anchor="t" rtlCol="false" tIns="0" lIns="0" bIns="0" rIns="0">
            <a:spAutoFit/>
          </a:bodyPr>
          <a:lstStyle/>
          <a:p>
            <a:pPr>
              <a:lnSpc>
                <a:spcPts val="3208"/>
              </a:lnSpc>
            </a:pPr>
            <a:r>
              <a:rPr lang="en-US" sz="2291">
                <a:solidFill>
                  <a:srgbClr val="000000"/>
                </a:solidFill>
                <a:latin typeface="Canva Sans"/>
              </a:rPr>
              <a:t>Michael Jordan is one of the most iconic athletes of all time. His career spanned from 1984 to 2003, during which he achieved numerous accolades, including six NBA championships, five MVP awards, and 14 All-Star appearances. His career statistics are impressive, with an average of 30.1 points, 6.2 rebounds, and 5.3 assists per game.</a:t>
            </a:r>
          </a:p>
          <a:p>
            <a:pPr>
              <a:lnSpc>
                <a:spcPts val="3208"/>
              </a:lnSpc>
            </a:pPr>
            <a:r>
              <a:rPr lang="en-US" sz="2291">
                <a:solidFill>
                  <a:srgbClr val="000000"/>
                </a:solidFill>
                <a:latin typeface="Canva Sans"/>
              </a:rPr>
              <a:t>Jordan was a talented defender as well, averaging 2.3 blocks and 1.7 steals per game. His field goal percentage was an impressive 49.7%, and he made 33.4% of his three-point shots. Jordan was also a reliable free throw shooter, making 84.5% of his attempts from the charity stripe.</a:t>
            </a:r>
          </a:p>
          <a:p>
            <a:pPr>
              <a:lnSpc>
                <a:spcPts val="3208"/>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842067" y="1028700"/>
            <a:ext cx="14603866" cy="8229600"/>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EDDC"/>
        </a:solidFill>
      </p:bgPr>
    </p:bg>
    <p:spTree>
      <p:nvGrpSpPr>
        <p:cNvPr id="1" name=""/>
        <p:cNvGrpSpPr/>
        <p:nvPr/>
      </p:nvGrpSpPr>
      <p:grpSpPr>
        <a:xfrm>
          <a:off x="0" y="0"/>
          <a:ext cx="0" cy="0"/>
          <a:chOff x="0" y="0"/>
          <a:chExt cx="0" cy="0"/>
        </a:xfrm>
      </p:grpSpPr>
      <p:sp>
        <p:nvSpPr>
          <p:cNvPr name="TextBox 2" id="2"/>
          <p:cNvSpPr txBox="true"/>
          <p:nvPr/>
        </p:nvSpPr>
        <p:spPr>
          <a:xfrm rot="0">
            <a:off x="4600619" y="4379817"/>
            <a:ext cx="9086762" cy="1046809"/>
          </a:xfrm>
          <a:prstGeom prst="rect">
            <a:avLst/>
          </a:prstGeom>
        </p:spPr>
        <p:txBody>
          <a:bodyPr anchor="t" rtlCol="false" tIns="0" lIns="0" bIns="0" rIns="0">
            <a:spAutoFit/>
          </a:bodyPr>
          <a:lstStyle/>
          <a:p>
            <a:pPr>
              <a:lnSpc>
                <a:spcPts val="7837"/>
              </a:lnSpc>
            </a:pPr>
            <a:r>
              <a:rPr lang="en-US" sz="7837">
                <a:solidFill>
                  <a:srgbClr val="F46530"/>
                </a:solidFill>
                <a:latin typeface="Montserrat Extra-Bold Italics"/>
              </a:rPr>
              <a:t>THANK YOU!</a:t>
            </a:r>
          </a:p>
        </p:txBody>
      </p:sp>
      <p:sp>
        <p:nvSpPr>
          <p:cNvPr name="AutoShape 3" id="3"/>
          <p:cNvSpPr/>
          <p:nvPr/>
        </p:nvSpPr>
        <p:spPr>
          <a:xfrm rot="0">
            <a:off x="0" y="0"/>
            <a:ext cx="12128440" cy="10287000"/>
          </a:xfrm>
          <a:prstGeom prst="rect">
            <a:avLst/>
          </a:prstGeom>
          <a:solidFill>
            <a:srgbClr val="000000"/>
          </a:solidFill>
        </p:spPr>
      </p:sp>
      <p:sp>
        <p:nvSpPr>
          <p:cNvPr name="AutoShape 4" id="4"/>
          <p:cNvSpPr/>
          <p:nvPr/>
        </p:nvSpPr>
        <p:spPr>
          <a:xfrm rot="0">
            <a:off x="0" y="0"/>
            <a:ext cx="12128440" cy="10287000"/>
          </a:xfrm>
          <a:prstGeom prst="rect">
            <a:avLst/>
          </a:prstGeom>
          <a:solidFill>
            <a:srgbClr val="000000"/>
          </a:solidFill>
        </p:spPr>
      </p:sp>
      <p:grpSp>
        <p:nvGrpSpPr>
          <p:cNvPr name="Group 5" id="5"/>
          <p:cNvGrpSpPr/>
          <p:nvPr/>
        </p:nvGrpSpPr>
        <p:grpSpPr>
          <a:xfrm rot="0">
            <a:off x="7187879" y="0"/>
            <a:ext cx="11431881" cy="10287000"/>
            <a:chOff x="0" y="0"/>
            <a:chExt cx="5697593" cy="5126990"/>
          </a:xfrm>
        </p:grpSpPr>
        <p:sp>
          <p:nvSpPr>
            <p:cNvPr name="Freeform 6" id="6"/>
            <p:cNvSpPr/>
            <p:nvPr/>
          </p:nvSpPr>
          <p:spPr>
            <a:xfrm>
              <a:off x="0" y="0"/>
              <a:ext cx="5697593" cy="5126990"/>
            </a:xfrm>
            <a:custGeom>
              <a:avLst/>
              <a:gdLst/>
              <a:ahLst/>
              <a:cxnLst/>
              <a:rect r="r" b="b" t="t" l="l"/>
              <a:pathLst>
                <a:path h="5126990" w="5697593">
                  <a:moveTo>
                    <a:pt x="2875653" y="0"/>
                  </a:moveTo>
                  <a:lnTo>
                    <a:pt x="2853913" y="0"/>
                  </a:lnTo>
                  <a:lnTo>
                    <a:pt x="2821940" y="0"/>
                  </a:lnTo>
                  <a:lnTo>
                    <a:pt x="0" y="0"/>
                  </a:lnTo>
                  <a:lnTo>
                    <a:pt x="2821940" y="2564130"/>
                  </a:lnTo>
                  <a:lnTo>
                    <a:pt x="0" y="5126990"/>
                  </a:lnTo>
                  <a:lnTo>
                    <a:pt x="2821940" y="5126990"/>
                  </a:lnTo>
                  <a:lnTo>
                    <a:pt x="2853913" y="5126990"/>
                  </a:lnTo>
                  <a:lnTo>
                    <a:pt x="2875653" y="5126990"/>
                  </a:lnTo>
                  <a:lnTo>
                    <a:pt x="5697593" y="2564130"/>
                  </a:lnTo>
                  <a:lnTo>
                    <a:pt x="2875653" y="0"/>
                  </a:lnTo>
                  <a:close/>
                </a:path>
              </a:pathLst>
            </a:custGeom>
            <a:solidFill>
              <a:srgbClr val="FF9B2C"/>
            </a:solidFill>
          </p:spPr>
        </p:sp>
      </p:grpSp>
      <p:pic>
        <p:nvPicPr>
          <p:cNvPr name="Picture 7" id="7"/>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6968420" y="9157850"/>
            <a:ext cx="122046" cy="200900"/>
          </a:xfrm>
          <a:prstGeom prst="rect">
            <a:avLst/>
          </a:prstGeom>
        </p:spPr>
      </p:pic>
      <p:pic>
        <p:nvPicPr>
          <p:cNvPr name="Picture 8" id="8"/>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6337705" y="9157850"/>
            <a:ext cx="122046" cy="200900"/>
          </a:xfrm>
          <a:prstGeom prst="rect">
            <a:avLst/>
          </a:prstGeom>
        </p:spPr>
      </p:pic>
      <p:pic>
        <p:nvPicPr>
          <p:cNvPr name="Picture 9" id="9"/>
          <p:cNvPicPr>
            <a:picLocks noChangeAspect="true"/>
          </p:cNvPicPr>
          <p:nvPr/>
        </p:nvPicPr>
        <p:blipFill>
          <a:blip r:embed="rId4"/>
          <a:srcRect l="0" t="0" r="37367" b="0"/>
          <a:stretch>
            <a:fillRect/>
          </a:stretch>
        </p:blipFill>
        <p:spPr>
          <a:xfrm flipH="false" flipV="false" rot="0">
            <a:off x="6999140" y="0"/>
            <a:ext cx="11454195" cy="10287000"/>
          </a:xfrm>
          <a:prstGeom prst="rect">
            <a:avLst/>
          </a:prstGeom>
        </p:spPr>
      </p:pic>
      <p:sp>
        <p:nvSpPr>
          <p:cNvPr name="TextBox 10" id="10"/>
          <p:cNvSpPr txBox="true"/>
          <p:nvPr/>
        </p:nvSpPr>
        <p:spPr>
          <a:xfrm rot="0">
            <a:off x="1872422" y="1576872"/>
            <a:ext cx="4251729" cy="1842641"/>
          </a:xfrm>
          <a:prstGeom prst="rect">
            <a:avLst/>
          </a:prstGeom>
        </p:spPr>
        <p:txBody>
          <a:bodyPr anchor="t" rtlCol="false" tIns="0" lIns="0" bIns="0" rIns="0">
            <a:spAutoFit/>
          </a:bodyPr>
          <a:lstStyle/>
          <a:p>
            <a:pPr>
              <a:lnSpc>
                <a:spcPts val="15089"/>
              </a:lnSpc>
            </a:pPr>
            <a:r>
              <a:rPr lang="en-US" sz="10778">
                <a:solidFill>
                  <a:srgbClr val="FFFFFF"/>
                </a:solidFill>
                <a:latin typeface="Antonio Bold Bold"/>
              </a:rPr>
              <a:t>THANK</a:t>
            </a:r>
          </a:p>
        </p:txBody>
      </p:sp>
      <p:sp>
        <p:nvSpPr>
          <p:cNvPr name="TextBox 11" id="11"/>
          <p:cNvSpPr txBox="true"/>
          <p:nvPr/>
        </p:nvSpPr>
        <p:spPr>
          <a:xfrm rot="0">
            <a:off x="1251718" y="6188626"/>
            <a:ext cx="4619853" cy="537674"/>
          </a:xfrm>
          <a:prstGeom prst="rect">
            <a:avLst/>
          </a:prstGeom>
        </p:spPr>
        <p:txBody>
          <a:bodyPr anchor="t" rtlCol="false" tIns="0" lIns="0" bIns="0" rIns="0">
            <a:spAutoFit/>
          </a:bodyPr>
          <a:lstStyle/>
          <a:p>
            <a:pPr algn="ctr">
              <a:lnSpc>
                <a:spcPts val="4489"/>
              </a:lnSpc>
            </a:pPr>
            <a:r>
              <a:rPr lang="en-US" sz="3206">
                <a:solidFill>
                  <a:srgbClr val="FFFFFF"/>
                </a:solidFill>
                <a:latin typeface="Antonio Bold Bold"/>
              </a:rPr>
              <a:t>TEAM NAME: 602161-U996LKA2</a:t>
            </a:r>
          </a:p>
        </p:txBody>
      </p:sp>
      <p:sp>
        <p:nvSpPr>
          <p:cNvPr name="TextBox 12" id="12"/>
          <p:cNvSpPr txBox="true"/>
          <p:nvPr/>
        </p:nvSpPr>
        <p:spPr>
          <a:xfrm rot="0">
            <a:off x="1872422" y="3209963"/>
            <a:ext cx="4251729" cy="1849755"/>
          </a:xfrm>
          <a:prstGeom prst="rect">
            <a:avLst/>
          </a:prstGeom>
        </p:spPr>
        <p:txBody>
          <a:bodyPr anchor="t" rtlCol="false" tIns="0" lIns="0" bIns="0" rIns="0">
            <a:spAutoFit/>
          </a:bodyPr>
          <a:lstStyle/>
          <a:p>
            <a:pPr>
              <a:lnSpc>
                <a:spcPts val="15119"/>
              </a:lnSpc>
            </a:pPr>
            <a:r>
              <a:rPr lang="en-US" sz="10800">
                <a:solidFill>
                  <a:srgbClr val="FF9B2C"/>
                </a:solidFill>
                <a:latin typeface="Antonio Bold Bold"/>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DAFavGcjMzU</dc:identifier>
  <dcterms:modified xsi:type="dcterms:W3CDTF">2011-08-01T06:04:30Z</dcterms:modified>
  <cp:revision>1</cp:revision>
  <dc:title>Micheal Jordan</dc:title>
</cp:coreProperties>
</file>

<file path=docProps/thumbnail.jpeg>
</file>